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2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DM Sans" charset="1" panose="00000000000000000000"/>
      <p:regular r:id="rId15"/>
    </p:embeddedFont>
    <p:embeddedFont>
      <p:font typeface="Inter" charset="1" panose="020B05020300000000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notesMasters/notesMaster1.xml" Type="http://schemas.openxmlformats.org/officeDocument/2006/relationships/notesMaster"/><Relationship Id="rId13" Target="theme/theme2.xml" Type="http://schemas.openxmlformats.org/officeDocument/2006/relationships/theme"/><Relationship Id="rId14" Target="notesSlides/notesSlide1.xml" Type="http://schemas.openxmlformats.org/officeDocument/2006/relationships/notes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notesSlides/notesSlide2.xml" Type="http://schemas.openxmlformats.org/officeDocument/2006/relationships/notesSlide"/><Relationship Id="rId18" Target="notesSlides/notesSlide3.xml" Type="http://schemas.openxmlformats.org/officeDocument/2006/relationships/notesSlide"/><Relationship Id="rId19" Target="notesSlides/notesSlide4.xml" Type="http://schemas.openxmlformats.org/officeDocument/2006/relationships/notesSlide"/><Relationship Id="rId2" Target="presProps.xml" Type="http://schemas.openxmlformats.org/officeDocument/2006/relationships/presProps"/><Relationship Id="rId20" Target="notesSlides/notesSlide5.xml" Type="http://schemas.openxmlformats.org/officeDocument/2006/relationships/notesSlide"/><Relationship Id="rId21" Target="notesSlides/notesSlide6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Relationship Id="rId9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7" y="3399979"/>
            <a:ext cx="8142535" cy="1056307"/>
            <a:chOff x="0" y="0"/>
            <a:chExt cx="10856713" cy="140840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856713" cy="1408409"/>
            </a:xfrm>
            <a:custGeom>
              <a:avLst/>
              <a:gdLst/>
              <a:ahLst/>
              <a:cxnLst/>
              <a:rect r="r" b="b" t="t" l="l"/>
              <a:pathLst>
                <a:path h="1408409" w="10856713">
                  <a:moveTo>
                    <a:pt x="0" y="0"/>
                  </a:moveTo>
                  <a:lnTo>
                    <a:pt x="10856713" y="0"/>
                  </a:lnTo>
                  <a:lnTo>
                    <a:pt x="10856713" y="1408409"/>
                  </a:lnTo>
                  <a:lnTo>
                    <a:pt x="0" y="14084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0856713" cy="142745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ERD for Daikin Industries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4711154"/>
            <a:ext cx="9445526" cy="1366026"/>
            <a:chOff x="0" y="0"/>
            <a:chExt cx="12594035" cy="182136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94035" cy="1821368"/>
            </a:xfrm>
            <a:custGeom>
              <a:avLst/>
              <a:gdLst/>
              <a:ahLst/>
              <a:cxnLst/>
              <a:rect r="r" b="b" t="t" l="l"/>
              <a:pathLst>
                <a:path h="182136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821368"/>
                  </a:lnTo>
                  <a:lnTo>
                    <a:pt x="0" y="1821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85725"/>
              <a:ext cx="12594035" cy="19070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Industry Visit Project at Daikin Industries. Objective: Create an Entity Relationship Diagram (ERD) for Daikin Industries, to improve modeling key business processes and data flow.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7" y="3174950"/>
            <a:ext cx="7088237" cy="1056307"/>
            <a:chOff x="0" y="0"/>
            <a:chExt cx="9450983" cy="140840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50984" cy="1408409"/>
            </a:xfrm>
            <a:custGeom>
              <a:avLst/>
              <a:gdLst/>
              <a:ahLst/>
              <a:cxnLst/>
              <a:rect r="r" b="b" t="t" l="l"/>
              <a:pathLst>
                <a:path h="1408409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408409"/>
                  </a:lnTo>
                  <a:lnTo>
                    <a:pt x="0" y="14084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9450983" cy="142745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Problem Statement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769644"/>
            <a:ext cx="3544044" cy="516636"/>
            <a:chOff x="0" y="0"/>
            <a:chExt cx="4725392" cy="68884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688848"/>
            </a:xfrm>
            <a:custGeom>
              <a:avLst/>
              <a:gdLst/>
              <a:ahLst/>
              <a:cxnLst/>
              <a:rect r="r" b="b" t="t" l="l"/>
              <a:pathLst>
                <a:path h="688848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688848"/>
                  </a:lnTo>
                  <a:lnTo>
                    <a:pt x="0" y="688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4725392" cy="6983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Data Flow Challenges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5496074"/>
            <a:ext cx="4972645" cy="918351"/>
            <a:chOff x="0" y="0"/>
            <a:chExt cx="6630193" cy="12244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630193" cy="1224468"/>
            </a:xfrm>
            <a:custGeom>
              <a:avLst/>
              <a:gdLst/>
              <a:ahLst/>
              <a:cxnLst/>
              <a:rect r="r" b="b" t="t" l="l"/>
              <a:pathLst>
                <a:path h="122446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224468"/>
                  </a:lnTo>
                  <a:lnTo>
                    <a:pt x="0" y="12244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6630193" cy="1310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Understanding Daikin's operations and data management.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666160" y="4769644"/>
            <a:ext cx="3544044" cy="516636"/>
            <a:chOff x="0" y="0"/>
            <a:chExt cx="4725392" cy="68884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25392" cy="688848"/>
            </a:xfrm>
            <a:custGeom>
              <a:avLst/>
              <a:gdLst/>
              <a:ahLst/>
              <a:cxnLst/>
              <a:rect r="r" b="b" t="t" l="l"/>
              <a:pathLst>
                <a:path h="688848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688848"/>
                  </a:lnTo>
                  <a:lnTo>
                    <a:pt x="0" y="688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"/>
              <a:ext cx="4725392" cy="6983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ERD Design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666160" y="5496074"/>
            <a:ext cx="4972645" cy="1366026"/>
            <a:chOff x="0" y="0"/>
            <a:chExt cx="6630193" cy="182136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630193" cy="1821368"/>
            </a:xfrm>
            <a:custGeom>
              <a:avLst/>
              <a:gdLst/>
              <a:ahLst/>
              <a:cxnLst/>
              <a:rect r="r" b="b" t="t" l="l"/>
              <a:pathLst>
                <a:path h="182136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821368"/>
                  </a:lnTo>
                  <a:lnTo>
                    <a:pt x="0" y="1821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6630193" cy="19070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Accurately reflect data flow, including order processing and inventory.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340084" y="4769644"/>
            <a:ext cx="3544044" cy="516636"/>
            <a:chOff x="0" y="0"/>
            <a:chExt cx="4725392" cy="68884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688848"/>
            </a:xfrm>
            <a:custGeom>
              <a:avLst/>
              <a:gdLst/>
              <a:ahLst/>
              <a:cxnLst/>
              <a:rect r="r" b="b" t="t" l="l"/>
              <a:pathLst>
                <a:path h="688848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688848"/>
                  </a:lnTo>
                  <a:lnTo>
                    <a:pt x="0" y="688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"/>
              <a:ext cx="4725392" cy="6983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Goal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340084" y="5496074"/>
            <a:ext cx="4972645" cy="918351"/>
            <a:chOff x="0" y="0"/>
            <a:chExt cx="6630193" cy="122446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630193" cy="1224468"/>
            </a:xfrm>
            <a:custGeom>
              <a:avLst/>
              <a:gdLst/>
              <a:ahLst/>
              <a:cxnLst/>
              <a:rect r="r" b="b" t="t" l="l"/>
              <a:pathLst>
                <a:path h="122446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224468"/>
                  </a:lnTo>
                  <a:lnTo>
                    <a:pt x="0" y="12244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6630193" cy="1310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Identifying data relationships and streamlining operational efficiency.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2042666"/>
            <a:ext cx="7088237" cy="1056307"/>
            <a:chOff x="0" y="0"/>
            <a:chExt cx="9450983" cy="140840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408409"/>
            </a:xfrm>
            <a:custGeom>
              <a:avLst/>
              <a:gdLst/>
              <a:ahLst/>
              <a:cxnLst/>
              <a:rect r="r" b="b" t="t" l="l"/>
              <a:pathLst>
                <a:path h="1408409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408409"/>
                  </a:lnTo>
                  <a:lnTo>
                    <a:pt x="0" y="14084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450983" cy="142745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Data and Analysis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3353841"/>
            <a:ext cx="9445526" cy="1009948"/>
            <a:chOff x="0" y="0"/>
            <a:chExt cx="12594035" cy="134659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3955" cy="1346454"/>
            </a:xfrm>
            <a:custGeom>
              <a:avLst/>
              <a:gdLst/>
              <a:ahLst/>
              <a:cxnLst/>
              <a:rect r="r" b="b" t="t" l="l"/>
              <a:pathLst>
                <a:path h="1346454" w="1259395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1289812"/>
                  </a:lnTo>
                  <a:cubicBezTo>
                    <a:pt x="12593955" y="1321181"/>
                    <a:pt x="12568555" y="1346454"/>
                    <a:pt x="12537313" y="1346454"/>
                  </a:cubicBezTo>
                  <a:lnTo>
                    <a:pt x="56642" y="1346454"/>
                  </a:lnTo>
                  <a:cubicBezTo>
                    <a:pt x="25273" y="1346454"/>
                    <a:pt x="0" y="1321054"/>
                    <a:pt x="0" y="1289812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133755" y="3637360"/>
            <a:ext cx="6911131" cy="442912"/>
            <a:chOff x="0" y="0"/>
            <a:chExt cx="9214842" cy="590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214841" cy="590550"/>
            </a:xfrm>
            <a:custGeom>
              <a:avLst/>
              <a:gdLst/>
              <a:ahLst/>
              <a:cxnLst/>
              <a:rect r="r" b="b" t="t" l="l"/>
              <a:pathLst>
                <a:path h="590550" w="9214841">
                  <a:moveTo>
                    <a:pt x="0" y="0"/>
                  </a:moveTo>
                  <a:lnTo>
                    <a:pt x="9214841" y="0"/>
                  </a:lnTo>
                  <a:lnTo>
                    <a:pt x="9214841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921484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Orders, Customers, Payments, Shipments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850237" y="4647308"/>
            <a:ext cx="9445526" cy="1009948"/>
            <a:chOff x="0" y="0"/>
            <a:chExt cx="12594035" cy="13465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593955" cy="1346454"/>
            </a:xfrm>
            <a:custGeom>
              <a:avLst/>
              <a:gdLst/>
              <a:ahLst/>
              <a:cxnLst/>
              <a:rect r="r" b="b" t="t" l="l"/>
              <a:pathLst>
                <a:path h="1346454" w="1259395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1289812"/>
                  </a:lnTo>
                  <a:cubicBezTo>
                    <a:pt x="12593955" y="1321181"/>
                    <a:pt x="12568555" y="1346454"/>
                    <a:pt x="12537313" y="1346454"/>
                  </a:cubicBezTo>
                  <a:lnTo>
                    <a:pt x="56642" y="1346454"/>
                  </a:lnTo>
                  <a:cubicBezTo>
                    <a:pt x="25273" y="1346454"/>
                    <a:pt x="0" y="1321054"/>
                    <a:pt x="0" y="1289812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8133755" y="4930825"/>
            <a:ext cx="5447110" cy="442912"/>
            <a:chOff x="0" y="0"/>
            <a:chExt cx="7262813" cy="5905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262813" cy="590550"/>
            </a:xfrm>
            <a:custGeom>
              <a:avLst/>
              <a:gdLst/>
              <a:ahLst/>
              <a:cxnLst/>
              <a:rect r="r" b="b" t="t" l="l"/>
              <a:pathLst>
                <a:path h="590550" w="7262813">
                  <a:moveTo>
                    <a:pt x="0" y="0"/>
                  </a:moveTo>
                  <a:lnTo>
                    <a:pt x="7262813" y="0"/>
                  </a:lnTo>
                  <a:lnTo>
                    <a:pt x="7262813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9525"/>
              <a:ext cx="7262813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Products, Inventory, Warehouses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850237" y="5940772"/>
            <a:ext cx="9445526" cy="1009947"/>
            <a:chOff x="0" y="0"/>
            <a:chExt cx="12594035" cy="134659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593955" cy="1346454"/>
            </a:xfrm>
            <a:custGeom>
              <a:avLst/>
              <a:gdLst/>
              <a:ahLst/>
              <a:cxnLst/>
              <a:rect r="r" b="b" t="t" l="l"/>
              <a:pathLst>
                <a:path h="1346454" w="1259395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1289812"/>
                  </a:lnTo>
                  <a:cubicBezTo>
                    <a:pt x="12593955" y="1321181"/>
                    <a:pt x="12568555" y="1346454"/>
                    <a:pt x="12537313" y="1346454"/>
                  </a:cubicBezTo>
                  <a:lnTo>
                    <a:pt x="56642" y="1346454"/>
                  </a:lnTo>
                  <a:cubicBezTo>
                    <a:pt x="25273" y="1346454"/>
                    <a:pt x="0" y="1321054"/>
                    <a:pt x="0" y="1289812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133755" y="6224290"/>
            <a:ext cx="4992290" cy="442912"/>
            <a:chOff x="0" y="0"/>
            <a:chExt cx="6656387" cy="59055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656387" cy="590550"/>
            </a:xfrm>
            <a:custGeom>
              <a:avLst/>
              <a:gdLst/>
              <a:ahLst/>
              <a:cxnLst/>
              <a:rect r="r" b="b" t="t" l="l"/>
              <a:pathLst>
                <a:path h="590550" w="6656387">
                  <a:moveTo>
                    <a:pt x="0" y="0"/>
                  </a:moveTo>
                  <a:lnTo>
                    <a:pt x="6656387" y="0"/>
                  </a:lnTo>
                  <a:lnTo>
                    <a:pt x="665638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6656387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Suppliers and Supplier Orders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7850237" y="7234237"/>
            <a:ext cx="9445526" cy="1009947"/>
            <a:chOff x="0" y="0"/>
            <a:chExt cx="12594035" cy="134659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2593955" cy="1346454"/>
            </a:xfrm>
            <a:custGeom>
              <a:avLst/>
              <a:gdLst/>
              <a:ahLst/>
              <a:cxnLst/>
              <a:rect r="r" b="b" t="t" l="l"/>
              <a:pathLst>
                <a:path h="1346454" w="1259395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1289812"/>
                  </a:lnTo>
                  <a:cubicBezTo>
                    <a:pt x="12593955" y="1321181"/>
                    <a:pt x="12568555" y="1346454"/>
                    <a:pt x="12537313" y="1346454"/>
                  </a:cubicBezTo>
                  <a:lnTo>
                    <a:pt x="56642" y="1346454"/>
                  </a:lnTo>
                  <a:cubicBezTo>
                    <a:pt x="25273" y="1346454"/>
                    <a:pt x="0" y="1321054"/>
                    <a:pt x="0" y="1289812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8133755" y="7517755"/>
            <a:ext cx="7640390" cy="442912"/>
            <a:chOff x="0" y="0"/>
            <a:chExt cx="10187187" cy="59055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187187" cy="590550"/>
            </a:xfrm>
            <a:custGeom>
              <a:avLst/>
              <a:gdLst/>
              <a:ahLst/>
              <a:cxnLst/>
              <a:rect r="r" b="b" t="t" l="l"/>
              <a:pathLst>
                <a:path h="590550" w="10187187">
                  <a:moveTo>
                    <a:pt x="0" y="0"/>
                  </a:moveTo>
                  <a:lnTo>
                    <a:pt x="10187187" y="0"/>
                  </a:lnTo>
                  <a:lnTo>
                    <a:pt x="1018718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9525"/>
              <a:ext cx="10187187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Employees, Departments, Service Technicians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2280048"/>
            <a:ext cx="7088237" cy="1056307"/>
            <a:chOff x="0" y="0"/>
            <a:chExt cx="9450983" cy="140840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408409"/>
            </a:xfrm>
            <a:custGeom>
              <a:avLst/>
              <a:gdLst/>
              <a:ahLst/>
              <a:cxnLst/>
              <a:rect r="r" b="b" t="t" l="l"/>
              <a:pathLst>
                <a:path h="1408409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408409"/>
                  </a:lnTo>
                  <a:lnTo>
                    <a:pt x="0" y="14084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450983" cy="142745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Key Observations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3910161"/>
            <a:ext cx="637877" cy="637878"/>
            <a:chOff x="0" y="0"/>
            <a:chExt cx="850503" cy="8505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956575" y="3963292"/>
            <a:ext cx="425203" cy="531614"/>
            <a:chOff x="0" y="0"/>
            <a:chExt cx="566937" cy="7088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1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71632" y="3910161"/>
            <a:ext cx="3544044" cy="516636"/>
            <a:chOff x="0" y="0"/>
            <a:chExt cx="4725392" cy="68884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25392" cy="688848"/>
            </a:xfrm>
            <a:custGeom>
              <a:avLst/>
              <a:gdLst/>
              <a:ahLst/>
              <a:cxnLst/>
              <a:rect r="r" b="b" t="t" l="l"/>
              <a:pathLst>
                <a:path h="688848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688848"/>
                  </a:lnTo>
                  <a:lnTo>
                    <a:pt x="0" y="688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"/>
              <a:ext cx="4725392" cy="6983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Data Relationships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771632" y="4523185"/>
            <a:ext cx="3659684" cy="1360885"/>
            <a:chOff x="0" y="0"/>
            <a:chExt cx="4879578" cy="181451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879579" cy="1814513"/>
            </a:xfrm>
            <a:custGeom>
              <a:avLst/>
              <a:gdLst/>
              <a:ahLst/>
              <a:cxnLst/>
              <a:rect r="r" b="b" t="t" l="l"/>
              <a:pathLst>
                <a:path h="1814513" w="4879579">
                  <a:moveTo>
                    <a:pt x="0" y="0"/>
                  </a:moveTo>
                  <a:lnTo>
                    <a:pt x="4879579" y="0"/>
                  </a:lnTo>
                  <a:lnTo>
                    <a:pt x="4879579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4879578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Efficient data flow is ensured by comprehensive coverage.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714834" y="3910161"/>
            <a:ext cx="637877" cy="637878"/>
            <a:chOff x="0" y="0"/>
            <a:chExt cx="850503" cy="85050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2821171" y="3963292"/>
            <a:ext cx="425203" cy="531614"/>
            <a:chOff x="0" y="0"/>
            <a:chExt cx="566937" cy="70881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2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636229" y="3910161"/>
            <a:ext cx="3544044" cy="516636"/>
            <a:chOff x="0" y="0"/>
            <a:chExt cx="4725392" cy="68884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725392" cy="688848"/>
            </a:xfrm>
            <a:custGeom>
              <a:avLst/>
              <a:gdLst/>
              <a:ahLst/>
              <a:cxnLst/>
              <a:rect r="r" b="b" t="t" l="l"/>
              <a:pathLst>
                <a:path h="688848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688848"/>
                  </a:lnTo>
                  <a:lnTo>
                    <a:pt x="0" y="688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9525"/>
              <a:ext cx="4725392" cy="6983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Normalization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3636229" y="4523185"/>
            <a:ext cx="3659684" cy="1360885"/>
            <a:chOff x="0" y="0"/>
            <a:chExt cx="4879578" cy="181451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879579" cy="1814513"/>
            </a:xfrm>
            <a:custGeom>
              <a:avLst/>
              <a:gdLst/>
              <a:ahLst/>
              <a:cxnLst/>
              <a:rect r="r" b="b" t="t" l="l"/>
              <a:pathLst>
                <a:path h="1814513" w="4879579">
                  <a:moveTo>
                    <a:pt x="0" y="0"/>
                  </a:moveTo>
                  <a:lnTo>
                    <a:pt x="4879579" y="0"/>
                  </a:lnTo>
                  <a:lnTo>
                    <a:pt x="4879579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85725"/>
              <a:ext cx="4879578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Data redundancy is reduced by proper normalization of entities.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850237" y="6486525"/>
            <a:ext cx="637877" cy="637877"/>
            <a:chOff x="0" y="0"/>
            <a:chExt cx="850503" cy="85050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7956575" y="6539656"/>
            <a:ext cx="425203" cy="531614"/>
            <a:chOff x="0" y="0"/>
            <a:chExt cx="566937" cy="70881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3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8771632" y="6486525"/>
            <a:ext cx="3544044" cy="516636"/>
            <a:chOff x="0" y="0"/>
            <a:chExt cx="4725392" cy="688848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4725392" cy="688848"/>
            </a:xfrm>
            <a:custGeom>
              <a:avLst/>
              <a:gdLst/>
              <a:ahLst/>
              <a:cxnLst/>
              <a:rect r="r" b="b" t="t" l="l"/>
              <a:pathLst>
                <a:path h="688848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688848"/>
                  </a:lnTo>
                  <a:lnTo>
                    <a:pt x="0" y="6888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9525"/>
              <a:ext cx="4725392" cy="6983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Order Processing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8771632" y="7099547"/>
            <a:ext cx="8524131" cy="907256"/>
            <a:chOff x="0" y="0"/>
            <a:chExt cx="11365508" cy="1209675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1365509" cy="1209675"/>
            </a:xfrm>
            <a:custGeom>
              <a:avLst/>
              <a:gdLst/>
              <a:ahLst/>
              <a:cxnLst/>
              <a:rect r="r" b="b" t="t" l="l"/>
              <a:pathLst>
                <a:path h="1209675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85725"/>
              <a:ext cx="1136550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Enhanced by clear linkages between orders, products, and inventory.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66341" y="760511"/>
            <a:ext cx="9497317" cy="1863503"/>
            <a:chOff x="0" y="0"/>
            <a:chExt cx="12663090" cy="2484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663090" cy="2484670"/>
            </a:xfrm>
            <a:custGeom>
              <a:avLst/>
              <a:gdLst/>
              <a:ahLst/>
              <a:cxnLst/>
              <a:rect r="r" b="b" t="t" l="l"/>
              <a:pathLst>
                <a:path h="2484670" w="12663090">
                  <a:moveTo>
                    <a:pt x="0" y="0"/>
                  </a:moveTo>
                  <a:lnTo>
                    <a:pt x="12663090" y="0"/>
                  </a:lnTo>
                  <a:lnTo>
                    <a:pt x="12663090" y="2484670"/>
                  </a:lnTo>
                  <a:lnTo>
                    <a:pt x="0" y="24846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2663090" cy="25132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Insights and Recommendations</a:t>
              </a:r>
            </a:p>
          </p:txBody>
        </p:sp>
      </p:grpSp>
      <p:sp>
        <p:nvSpPr>
          <p:cNvPr name="Freeform 11" id="11" descr="preencoded.png"/>
          <p:cNvSpPr/>
          <p:nvPr/>
        </p:nvSpPr>
        <p:spPr>
          <a:xfrm flipH="false" flipV="false" rot="0">
            <a:off x="966341" y="2900065"/>
            <a:ext cx="1380530" cy="1656606"/>
          </a:xfrm>
          <a:custGeom>
            <a:avLst/>
            <a:gdLst/>
            <a:ahLst/>
            <a:cxnLst/>
            <a:rect r="r" b="b" t="t" l="l"/>
            <a:pathLst>
              <a:path h="1656606" w="1380530">
                <a:moveTo>
                  <a:pt x="0" y="0"/>
                </a:moveTo>
                <a:lnTo>
                  <a:pt x="1380530" y="0"/>
                </a:lnTo>
                <a:lnTo>
                  <a:pt x="1380530" y="1656606"/>
                </a:lnTo>
                <a:lnTo>
                  <a:pt x="0" y="16566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760910" y="3176141"/>
            <a:ext cx="3451472" cy="431304"/>
            <a:chOff x="0" y="0"/>
            <a:chExt cx="4601963" cy="5750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601963" cy="575072"/>
            </a:xfrm>
            <a:custGeom>
              <a:avLst/>
              <a:gdLst/>
              <a:ahLst/>
              <a:cxnLst/>
              <a:rect r="r" b="b" t="t" l="l"/>
              <a:pathLst>
                <a:path h="575072" w="4601963">
                  <a:moveTo>
                    <a:pt x="0" y="0"/>
                  </a:moveTo>
                  <a:lnTo>
                    <a:pt x="4601963" y="0"/>
                  </a:lnTo>
                  <a:lnTo>
                    <a:pt x="4601963" y="575072"/>
                  </a:lnTo>
                  <a:lnTo>
                    <a:pt x="0" y="575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601963" cy="5845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Enhance Efficiency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760910" y="3773091"/>
            <a:ext cx="7702749" cy="441722"/>
            <a:chOff x="0" y="0"/>
            <a:chExt cx="10270332" cy="58896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270332" cy="588963"/>
            </a:xfrm>
            <a:custGeom>
              <a:avLst/>
              <a:gdLst/>
              <a:ahLst/>
              <a:cxnLst/>
              <a:rect r="r" b="b" t="t" l="l"/>
              <a:pathLst>
                <a:path h="588963" w="10270332">
                  <a:moveTo>
                    <a:pt x="0" y="0"/>
                  </a:moveTo>
                  <a:lnTo>
                    <a:pt x="10270332" y="0"/>
                  </a:lnTo>
                  <a:lnTo>
                    <a:pt x="10270332" y="588963"/>
                  </a:lnTo>
                  <a:lnTo>
                    <a:pt x="0" y="588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10270332" cy="6842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Minimize data inconsistencies.</a:t>
              </a:r>
            </a:p>
          </p:txBody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966341" y="4556671"/>
            <a:ext cx="1380530" cy="1656606"/>
          </a:xfrm>
          <a:custGeom>
            <a:avLst/>
            <a:gdLst/>
            <a:ahLst/>
            <a:cxnLst/>
            <a:rect r="r" b="b" t="t" l="l"/>
            <a:pathLst>
              <a:path h="1656606" w="1380530">
                <a:moveTo>
                  <a:pt x="0" y="0"/>
                </a:moveTo>
                <a:lnTo>
                  <a:pt x="1380530" y="0"/>
                </a:lnTo>
                <a:lnTo>
                  <a:pt x="1380530" y="1656606"/>
                </a:lnTo>
                <a:lnTo>
                  <a:pt x="0" y="16566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2760910" y="4832748"/>
            <a:ext cx="3451472" cy="431304"/>
            <a:chOff x="0" y="0"/>
            <a:chExt cx="4601963" cy="57507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601963" cy="575072"/>
            </a:xfrm>
            <a:custGeom>
              <a:avLst/>
              <a:gdLst/>
              <a:ahLst/>
              <a:cxnLst/>
              <a:rect r="r" b="b" t="t" l="l"/>
              <a:pathLst>
                <a:path h="575072" w="4601963">
                  <a:moveTo>
                    <a:pt x="0" y="0"/>
                  </a:moveTo>
                  <a:lnTo>
                    <a:pt x="4601963" y="0"/>
                  </a:lnTo>
                  <a:lnTo>
                    <a:pt x="4601963" y="575072"/>
                  </a:lnTo>
                  <a:lnTo>
                    <a:pt x="0" y="575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9525"/>
              <a:ext cx="4601963" cy="5845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Automate Data Entry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760910" y="5429696"/>
            <a:ext cx="7702749" cy="441722"/>
            <a:chOff x="0" y="0"/>
            <a:chExt cx="10270332" cy="58896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270332" cy="588963"/>
            </a:xfrm>
            <a:custGeom>
              <a:avLst/>
              <a:gdLst/>
              <a:ahLst/>
              <a:cxnLst/>
              <a:rect r="r" b="b" t="t" l="l"/>
              <a:pathLst>
                <a:path h="588963" w="10270332">
                  <a:moveTo>
                    <a:pt x="0" y="0"/>
                  </a:moveTo>
                  <a:lnTo>
                    <a:pt x="10270332" y="0"/>
                  </a:lnTo>
                  <a:lnTo>
                    <a:pt x="10270332" y="588963"/>
                  </a:lnTo>
                  <a:lnTo>
                    <a:pt x="0" y="588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0"/>
              <a:ext cx="10270332" cy="6842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Reduce manual errors.</a:t>
              </a:r>
            </a:p>
          </p:txBody>
        </p:sp>
      </p:grpSp>
      <p:sp>
        <p:nvSpPr>
          <p:cNvPr name="Freeform 25" id="25" descr="preencoded.png"/>
          <p:cNvSpPr/>
          <p:nvPr/>
        </p:nvSpPr>
        <p:spPr>
          <a:xfrm flipH="false" flipV="false" rot="0">
            <a:off x="966341" y="6213276"/>
            <a:ext cx="1380530" cy="1656606"/>
          </a:xfrm>
          <a:custGeom>
            <a:avLst/>
            <a:gdLst/>
            <a:ahLst/>
            <a:cxnLst/>
            <a:rect r="r" b="b" t="t" l="l"/>
            <a:pathLst>
              <a:path h="1656606" w="1380530">
                <a:moveTo>
                  <a:pt x="0" y="0"/>
                </a:moveTo>
                <a:lnTo>
                  <a:pt x="1380530" y="0"/>
                </a:lnTo>
                <a:lnTo>
                  <a:pt x="1380530" y="1656606"/>
                </a:lnTo>
                <a:lnTo>
                  <a:pt x="0" y="165660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2760910" y="6489352"/>
            <a:ext cx="3451472" cy="431304"/>
            <a:chOff x="0" y="0"/>
            <a:chExt cx="4601963" cy="57507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601963" cy="575072"/>
            </a:xfrm>
            <a:custGeom>
              <a:avLst/>
              <a:gdLst/>
              <a:ahLst/>
              <a:cxnLst/>
              <a:rect r="r" b="b" t="t" l="l"/>
              <a:pathLst>
                <a:path h="575072" w="4601963">
                  <a:moveTo>
                    <a:pt x="0" y="0"/>
                  </a:moveTo>
                  <a:lnTo>
                    <a:pt x="4601963" y="0"/>
                  </a:lnTo>
                  <a:lnTo>
                    <a:pt x="4601963" y="575072"/>
                  </a:lnTo>
                  <a:lnTo>
                    <a:pt x="0" y="575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9525"/>
              <a:ext cx="4601963" cy="5845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Establish Integrity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2760910" y="7086302"/>
            <a:ext cx="7702749" cy="441722"/>
            <a:chOff x="0" y="0"/>
            <a:chExt cx="10270332" cy="58896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270332" cy="588963"/>
            </a:xfrm>
            <a:custGeom>
              <a:avLst/>
              <a:gdLst/>
              <a:ahLst/>
              <a:cxnLst/>
              <a:rect r="r" b="b" t="t" l="l"/>
              <a:pathLst>
                <a:path h="588963" w="10270332">
                  <a:moveTo>
                    <a:pt x="0" y="0"/>
                  </a:moveTo>
                  <a:lnTo>
                    <a:pt x="10270332" y="0"/>
                  </a:lnTo>
                  <a:lnTo>
                    <a:pt x="10270332" y="588963"/>
                  </a:lnTo>
                  <a:lnTo>
                    <a:pt x="0" y="588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95250"/>
              <a:ext cx="10270332" cy="6842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Ensure accuracy of data.</a:t>
              </a:r>
            </a:p>
          </p:txBody>
        </p:sp>
      </p:grpSp>
      <p:sp>
        <p:nvSpPr>
          <p:cNvPr name="Freeform 32" id="32" descr="preencoded.png"/>
          <p:cNvSpPr/>
          <p:nvPr/>
        </p:nvSpPr>
        <p:spPr>
          <a:xfrm flipH="false" flipV="false" rot="0">
            <a:off x="966341" y="7869882"/>
            <a:ext cx="1380530" cy="1656606"/>
          </a:xfrm>
          <a:custGeom>
            <a:avLst/>
            <a:gdLst/>
            <a:ahLst/>
            <a:cxnLst/>
            <a:rect r="r" b="b" t="t" l="l"/>
            <a:pathLst>
              <a:path h="1656606" w="1380530">
                <a:moveTo>
                  <a:pt x="0" y="0"/>
                </a:moveTo>
                <a:lnTo>
                  <a:pt x="1380530" y="0"/>
                </a:lnTo>
                <a:lnTo>
                  <a:pt x="1380530" y="1656607"/>
                </a:lnTo>
                <a:lnTo>
                  <a:pt x="0" y="165660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grpSp>
        <p:nvGrpSpPr>
          <p:cNvPr name="Group 33" id="33"/>
          <p:cNvGrpSpPr/>
          <p:nvPr/>
        </p:nvGrpSpPr>
        <p:grpSpPr>
          <a:xfrm rot="0">
            <a:off x="2760910" y="8145959"/>
            <a:ext cx="3451472" cy="431304"/>
            <a:chOff x="0" y="0"/>
            <a:chExt cx="4601963" cy="57507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4601963" cy="575072"/>
            </a:xfrm>
            <a:custGeom>
              <a:avLst/>
              <a:gdLst/>
              <a:ahLst/>
              <a:cxnLst/>
              <a:rect r="r" b="b" t="t" l="l"/>
              <a:pathLst>
                <a:path h="575072" w="4601963">
                  <a:moveTo>
                    <a:pt x="0" y="0"/>
                  </a:moveTo>
                  <a:lnTo>
                    <a:pt x="4601963" y="0"/>
                  </a:lnTo>
                  <a:lnTo>
                    <a:pt x="4601963" y="575072"/>
                  </a:lnTo>
                  <a:lnTo>
                    <a:pt x="0" y="5750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9525"/>
              <a:ext cx="4601963" cy="5845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Regular Audits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2760910" y="8742909"/>
            <a:ext cx="7702749" cy="441722"/>
            <a:chOff x="0" y="0"/>
            <a:chExt cx="10270332" cy="58896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270332" cy="588963"/>
            </a:xfrm>
            <a:custGeom>
              <a:avLst/>
              <a:gdLst/>
              <a:ahLst/>
              <a:cxnLst/>
              <a:rect r="r" b="b" t="t" l="l"/>
              <a:pathLst>
                <a:path h="588963" w="10270332">
                  <a:moveTo>
                    <a:pt x="0" y="0"/>
                  </a:moveTo>
                  <a:lnTo>
                    <a:pt x="10270332" y="0"/>
                  </a:lnTo>
                  <a:lnTo>
                    <a:pt x="10270332" y="588963"/>
                  </a:lnTo>
                  <a:lnTo>
                    <a:pt x="0" y="588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95250"/>
              <a:ext cx="10270332" cy="6842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125">
                  <a:solidFill>
                    <a:srgbClr val="161613"/>
                  </a:solidFill>
                  <a:latin typeface="Inter"/>
                  <a:ea typeface="Inter"/>
                  <a:cs typeface="Inter"/>
                  <a:sym typeface="Inter"/>
                </a:rPr>
                <a:t>Maintain consistency.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5823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1028700"/>
            <a:ext cx="7088237" cy="1056307"/>
            <a:chOff x="0" y="0"/>
            <a:chExt cx="9450983" cy="140840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50984" cy="1408409"/>
            </a:xfrm>
            <a:custGeom>
              <a:avLst/>
              <a:gdLst/>
              <a:ahLst/>
              <a:cxnLst/>
              <a:rect r="r" b="b" t="t" l="l"/>
              <a:pathLst>
                <a:path h="1408409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408409"/>
                  </a:lnTo>
                  <a:lnTo>
                    <a:pt x="0" y="14084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9450983" cy="142745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161613"/>
                  </a:solidFill>
                  <a:latin typeface="DM Sans"/>
                  <a:ea typeface="DM Sans"/>
                  <a:cs typeface="DM Sans"/>
                  <a:sym typeface="DM Sans"/>
                </a:rPr>
                <a:t>ERD Diagram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45332" y="2154311"/>
            <a:ext cx="16248982" cy="7921136"/>
          </a:xfrm>
          <a:custGeom>
            <a:avLst/>
            <a:gdLst/>
            <a:ahLst/>
            <a:cxnLst/>
            <a:rect r="r" b="b" t="t" l="l"/>
            <a:pathLst>
              <a:path h="7921136" w="16248982">
                <a:moveTo>
                  <a:pt x="0" y="0"/>
                </a:moveTo>
                <a:lnTo>
                  <a:pt x="16248982" y="0"/>
                </a:lnTo>
                <a:lnTo>
                  <a:pt x="16248982" y="7921136"/>
                </a:lnTo>
                <a:lnTo>
                  <a:pt x="0" y="79211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7" t="0" r="-127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DAGhff5v08I</dc:identifier>
  <dcterms:modified xsi:type="dcterms:W3CDTF">2011-08-01T06:04:30Z</dcterms:modified>
  <cp:revision>1</cp:revision>
  <dc:title>ERD for Daikin Industries.pptx</dc:title>
</cp:coreProperties>
</file>

<file path=docProps/thumbnail.jpeg>
</file>